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61" r:id="rId6"/>
    <p:sldId id="280" r:id="rId7"/>
    <p:sldId id="293" r:id="rId8"/>
    <p:sldId id="294" r:id="rId9"/>
    <p:sldId id="281" r:id="rId10"/>
    <p:sldId id="288" r:id="rId11"/>
    <p:sldId id="287" r:id="rId12"/>
    <p:sldId id="289" r:id="rId13"/>
    <p:sldId id="292" r:id="rId14"/>
    <p:sldId id="295" r:id="rId15"/>
    <p:sldId id="296" r:id="rId16"/>
    <p:sldId id="297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7D64A"/>
    <a:srgbClr val="00CC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88523" autoAdjust="0"/>
  </p:normalViewPr>
  <p:slideViewPr>
    <p:cSldViewPr snapToGrid="0" showGuides="1">
      <p:cViewPr>
        <p:scale>
          <a:sx n="75" d="100"/>
          <a:sy n="75" d="100"/>
        </p:scale>
        <p:origin x="252" y="5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31/08/2024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C8B5-6021-48EA-94A7-DC422762C0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0D64-CAB2-4377-BBE4-BF3F1E169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7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66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D03433FF-A36C-42FA-B6A1-343D85376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006" y="1638000"/>
            <a:ext cx="4948214" cy="400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C2B81-9FBD-4F91-A99D-E2E62F84A4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2156" y="0"/>
            <a:ext cx="6099844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2FF6B-86ED-4E48-824E-5C54567CB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87675"/>
            <a:ext cx="4964156" cy="82664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0F897065-C628-44AB-A9C8-2F8AAEFF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85D69A-3DAB-4609-83C0-DDCB0E05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030866FD-D493-4E40-BE0E-88A5E480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  <a:r>
              <a:rPr lang="da-DK" dirty="0">
                <a:noFill/>
              </a:rPr>
              <a:t>0	0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A84C5-6E9A-4A39-81D2-A4766FF30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16D9-8604-4CE0-9290-25D835D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FED87F5-692B-43A2-B999-E599CDD7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204BEF62-0A0C-428F-9593-47849363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9D3425-F8FB-4DAF-8A9B-B6B63F152AA9}" type="datetime3">
              <a:rPr lang="da-DK" smtClean="0"/>
              <a:t>31.08.2024</a:t>
            </a:fld>
            <a:endParaRPr lang="da-DK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5A2DACD1-A298-4D19-866E-68CF70D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154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1416050"/>
            <a:ext cx="228036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6547" y="2531466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460466" y="4104614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475931" y="4980245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1362" y="4554277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94529" y="1416050"/>
            <a:ext cx="278683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981362" y="1440585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583" y="1416050"/>
            <a:ext cx="25662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6525" y="1595200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96525" y="2438289"/>
            <a:ext cx="359695" cy="335309"/>
          </a:xfrm>
          <a:prstGeom prst="rect">
            <a:avLst/>
          </a:prstGeom>
        </p:spPr>
      </p:pic>
      <p:sp>
        <p:nvSpPr>
          <p:cNvPr id="26" name="Fast overskrift">
            <a:extLst>
              <a:ext uri="{FF2B5EF4-FFF2-40B4-BE49-F238E27FC236}">
                <a16:creationId xmlns:a16="http://schemas.microsoft.com/office/drawing/2014/main" id="{70228264-0252-44FF-B3C8-4CBFA6043ED3}"/>
              </a:ext>
            </a:extLst>
          </p:cNvPr>
          <p:cNvSpPr txBox="1"/>
          <p:nvPr userDrawn="1"/>
        </p:nvSpPr>
        <p:spPr>
          <a:xfrm>
            <a:off x="285750" y="341583"/>
            <a:ext cx="10752137" cy="490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da-DK" sz="3200" b="0" cap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</p:spTree>
    <p:extLst>
      <p:ext uri="{BB962C8B-B14F-4D97-AF65-F5344CB8AC3E}">
        <p14:creationId xmlns:p14="http://schemas.microsoft.com/office/powerpoint/2010/main" val="13800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027D26-F3F7-4988-855F-0F502F599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AF3DE80-6B65-463B-943D-1E72AAF42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31.08.2024</a:t>
            </a:fld>
            <a:endParaRPr lang="da-DK" dirty="0"/>
          </a:p>
        </p:txBody>
      </p:sp>
      <p:pic>
        <p:nvPicPr>
          <p:cNvPr id="2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3AFAE714-AA58-4292-A682-8D1079090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4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29CD4233-F331-4D5B-B9CF-567814FD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291C62D-3F94-43C6-8CAB-B792F769A1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0639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-1" y="0"/>
            <a:ext cx="7197749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25CE80-2CC4-453F-9E5D-D1CF0859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37581D82-3815-457C-92E8-06D7A63784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AC4AA6-D2C8-4A8C-8428-39A60869D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94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A0A48B-204D-46D9-AC98-0537003F65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0941E6E-6BAC-4A15-B058-9CE7C05895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31.08.2024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8368F33E-E082-4759-B776-D0370C71B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62C9B8B6-589D-4F65-843F-C4FAEB9C5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91E0C3-38FB-4A05-9222-21D4D9452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2586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B8A14-B94C-4D55-914C-31401F50A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81914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02F7DC4-E8A0-4835-8785-592C4B4C4E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31.08.2024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97A6C2FE-B677-48BB-A659-DEEB85D4E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9FF76FD-C66A-4EC4-9AB5-616232DE1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2C070D-E54D-451D-AC67-7D5871CB7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299075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086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565F3085-71F3-4B75-8FE8-1A523EC793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C3779-B922-43C9-BAC8-A296D850F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15372364-B9E1-4EFD-8571-76441BBEF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3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8714DF85-F004-427C-AF19-001889FAF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E982690-DA76-48A9-A83F-C7E000823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220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7C5EC0EC-D4A2-4423-B8B5-1B952DD89C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D3F337-32ED-4DDF-B913-8F63A712B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B6DB25-D463-42D6-8A4D-7C69279657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15494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2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394D93EB-3F52-436F-905E-95EFD60EE8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81B418-FF97-4B37-87DF-5E58B94907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74F0A0-3F56-4720-B25D-E0AFED7B7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33253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A499C47-91C5-429D-94BE-0B7C66BCED70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9AB3D-58F3-4ABA-A926-43393A00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F277CF-B83C-45A4-B764-7F715288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6CE927BB-E6B9-45B2-B8AA-F221034EA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87675"/>
            <a:ext cx="11611900" cy="826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961999"/>
            <a:ext cx="11612364" cy="367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9075" y="6419522"/>
            <a:ext cx="245270" cy="1802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B15E4-8FF3-49BC-992D-C353F6D18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31.08.2024</a:t>
            </a:fld>
            <a:endParaRPr lang="da-DK" dirty="0"/>
          </a:p>
        </p:txBody>
      </p:sp>
      <p:pic>
        <p:nvPicPr>
          <p:cNvPr id="14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51CF3E7A-76C1-4C96-87C5-80D3C0BC7C5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5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7B09AC3-FD21-4406-8C12-F2261A8AD09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21" r:id="rId9"/>
    <p:sldLayoutId id="2147483652" r:id="rId10"/>
    <p:sldLayoutId id="2147483735" r:id="rId11"/>
    <p:sldLayoutId id="2147483654" r:id="rId12"/>
    <p:sldLayoutId id="2147483655" r:id="rId13"/>
    <p:sldLayoutId id="214748372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8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49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892" userDrawn="1">
          <p15:clr>
            <a:srgbClr val="F26B43"/>
          </p15:clr>
        </p15:guide>
        <p15:guide id="7" orient="horz" pos="1235" userDrawn="1">
          <p15:clr>
            <a:srgbClr val="F26B43"/>
          </p15:clr>
        </p15:guide>
        <p15:guide id="8" orient="horz" pos="3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ength_extension_attack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ength_extension_attack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%20Drive\Undervisning\IT%20Security\Opgaver_Alm\Cryptool%20No.%201.pdf" TargetMode="External"/><Relationship Id="rId2" Type="http://schemas.openxmlformats.org/officeDocument/2006/relationships/hyperlink" Target="http://micl-easj.dk/Machine%20Learning/Opgaver%20Alm/Python%20Basic%20No.1.docx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4A1AB8-800B-41D6-B531-8AE2611B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400" dirty="0" smtClean="0"/>
              <a:t>IT Security </a:t>
            </a:r>
            <a:r>
              <a:rPr lang="da-DK" sz="5400" dirty="0" smtClean="0"/>
              <a:t>Hashing and MAC</a:t>
            </a:r>
            <a:endParaRPr lang="da-DK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3ED8-1B47-4327-8F05-73E798E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D4D4-979D-4176-83BE-1EEEBBDDA05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4" y="4265835"/>
            <a:ext cx="4518025" cy="347299"/>
          </a:xfrm>
        </p:spPr>
        <p:txBody>
          <a:bodyPr/>
          <a:lstStyle/>
          <a:p>
            <a:r>
              <a:rPr lang="da-DK" dirty="0" smtClean="0"/>
              <a:t>20.08.2024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A4C535-EC1E-4F9C-B11D-8F58AA1F9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5" y="3067050"/>
            <a:ext cx="11633198" cy="681038"/>
          </a:xfrm>
        </p:spPr>
        <p:txBody>
          <a:bodyPr/>
          <a:lstStyle/>
          <a:p>
            <a:r>
              <a:rPr lang="da-DK" dirty="0" smtClean="0"/>
              <a:t>Michael Claudius, Associate Professor, Roskilde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Message Authentication Code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If A sends </a:t>
            </a:r>
            <a:r>
              <a:rPr lang="en-US" b="1" dirty="0" err="1" smtClean="0"/>
              <a:t>m,H</a:t>
            </a:r>
            <a:r>
              <a:rPr lang="en-US" b="1" dirty="0" smtClean="0"/>
              <a:t>(m) to B</a:t>
            </a:r>
          </a:p>
          <a:p>
            <a:r>
              <a:rPr lang="en-US" b="1" dirty="0" smtClean="0"/>
              <a:t>Intruder Trudy can easily send  another message </a:t>
            </a:r>
            <a:r>
              <a:rPr lang="en-US" b="1" dirty="0" err="1" smtClean="0"/>
              <a:t>m’,H</a:t>
            </a:r>
            <a:r>
              <a:rPr lang="en-US" b="1" dirty="0" smtClean="0"/>
              <a:t>(m‘) claiming she is A</a:t>
            </a:r>
          </a:p>
          <a:p>
            <a:r>
              <a:rPr lang="en-US" b="1" dirty="0" smtClean="0"/>
              <a:t>Need a secret key K: s</a:t>
            </a:r>
          </a:p>
          <a:p>
            <a:r>
              <a:rPr lang="en-US" b="1" dirty="0" smtClean="0"/>
              <a:t>Create a MAC = H(</a:t>
            </a:r>
            <a:r>
              <a:rPr lang="en-US" b="1" dirty="0" err="1" smtClean="0"/>
              <a:t>m+s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r>
              <a:rPr lang="en-US" b="1" dirty="0" smtClean="0"/>
              <a:t>But its also sensitive to length attacks</a:t>
            </a:r>
          </a:p>
          <a:p>
            <a:r>
              <a:rPr lang="en-US" b="1" dirty="0" smtClean="0"/>
              <a:t>Lets look at that </a:t>
            </a:r>
          </a:p>
          <a:p>
            <a:endParaRPr lang="en-US" b="1" dirty="0" smtClean="0"/>
          </a:p>
          <a:p>
            <a:pPr lvl="1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en.wikipedia.org/wiki/Length_extension_attack</a:t>
            </a:r>
            <a:endParaRPr lang="en-US" u="sng" dirty="0" smtClean="0"/>
          </a:p>
          <a:p>
            <a:pPr lvl="1"/>
            <a:endParaRPr lang="en-US" u="sng" dirty="0"/>
          </a:p>
          <a:p>
            <a:r>
              <a:rPr lang="en-US" b="1" dirty="0" smtClean="0"/>
              <a:t>Solution HMAC</a:t>
            </a:r>
          </a:p>
          <a:p>
            <a:pPr marL="252000" lvl="1" indent="0">
              <a:buNone/>
            </a:pPr>
            <a:endParaRPr lang="en-US" dirty="0"/>
          </a:p>
          <a:p>
            <a:endParaRPr lang="en-US" b="1" dirty="0" smtClean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01.09.2024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08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Hash Message Authentication Code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If A sends </a:t>
            </a:r>
            <a:r>
              <a:rPr lang="en-US" b="1" dirty="0" err="1" smtClean="0"/>
              <a:t>m,H</a:t>
            </a:r>
            <a:r>
              <a:rPr lang="en-US" b="1" dirty="0" smtClean="0"/>
              <a:t>(m) to B</a:t>
            </a:r>
          </a:p>
          <a:p>
            <a:r>
              <a:rPr lang="en-US" b="1" dirty="0" smtClean="0"/>
              <a:t>Intruder Trudy can easily send  another message </a:t>
            </a:r>
            <a:r>
              <a:rPr lang="en-US" b="1" dirty="0" err="1" smtClean="0"/>
              <a:t>m’,H</a:t>
            </a:r>
            <a:r>
              <a:rPr lang="en-US" b="1" dirty="0" smtClean="0"/>
              <a:t>(m‘) claiming she is A</a:t>
            </a:r>
          </a:p>
          <a:p>
            <a:r>
              <a:rPr lang="en-US" b="1" dirty="0" smtClean="0"/>
              <a:t>Need a secret key K: s</a:t>
            </a:r>
          </a:p>
          <a:p>
            <a:r>
              <a:rPr lang="en-US" b="1" dirty="0" smtClean="0"/>
              <a:t>Create a MAC = H(</a:t>
            </a:r>
            <a:r>
              <a:rPr lang="en-US" b="1" dirty="0" err="1" smtClean="0"/>
              <a:t>m+s</a:t>
            </a:r>
            <a:r>
              <a:rPr lang="en-US" b="1" dirty="0" smtClean="0"/>
              <a:t>)</a:t>
            </a:r>
          </a:p>
          <a:p>
            <a:endParaRPr lang="en-US" b="1" dirty="0"/>
          </a:p>
          <a:p>
            <a:r>
              <a:rPr lang="en-US" b="1" dirty="0" smtClean="0"/>
              <a:t>But its also sensitive to length attacks</a:t>
            </a:r>
          </a:p>
          <a:p>
            <a:r>
              <a:rPr lang="en-US" b="1" dirty="0" smtClean="0"/>
              <a:t>Lets look at that </a:t>
            </a:r>
          </a:p>
          <a:p>
            <a:endParaRPr lang="en-US" b="1" dirty="0" smtClean="0"/>
          </a:p>
          <a:p>
            <a:pPr lvl="1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en.wikipedia.org/wiki/Length_extension_attack</a:t>
            </a:r>
            <a:endParaRPr lang="en-US" u="sng" dirty="0" smtClean="0"/>
          </a:p>
          <a:p>
            <a:pPr lvl="1"/>
            <a:endParaRPr lang="en-US" u="sng" dirty="0"/>
          </a:p>
          <a:p>
            <a:r>
              <a:rPr lang="en-US" b="1" dirty="0" smtClean="0"/>
              <a:t>Solution HMAC</a:t>
            </a:r>
          </a:p>
          <a:p>
            <a:pPr marL="252000" lvl="1" indent="0">
              <a:buNone/>
            </a:pPr>
            <a:endParaRPr lang="en-US" dirty="0"/>
          </a:p>
          <a:p>
            <a:endParaRPr lang="en-US" b="1" dirty="0" smtClean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01.09.2024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57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 Hash Message Authentication Code</a:t>
            </a:r>
            <a:r>
              <a:rPr lang="en-US" dirty="0"/>
              <a:t/>
            </a:r>
            <a:br>
              <a:rPr lang="en-US" dirty="0"/>
            </a:br>
            <a:r>
              <a:rPr lang="da-DK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203050"/>
            <a:ext cx="11612364" cy="4539573"/>
          </a:xfrm>
        </p:spPr>
        <p:txBody>
          <a:bodyPr/>
          <a:lstStyle/>
          <a:p>
            <a:r>
              <a:rPr lang="en-US" b="1" dirty="0" smtClean="0"/>
              <a:t>Definition of HMAC</a:t>
            </a:r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BUT what about playback attacks?</a:t>
            </a:r>
          </a:p>
          <a:p>
            <a:r>
              <a:rPr lang="en-US" b="1" dirty="0" smtClean="0"/>
              <a:t>Solution is a adding a </a:t>
            </a:r>
            <a:r>
              <a:rPr lang="en-US" b="1" dirty="0" err="1" smtClean="0"/>
              <a:t>nounce</a:t>
            </a:r>
            <a:r>
              <a:rPr lang="en-US" b="1" dirty="0" smtClean="0"/>
              <a:t> R to </a:t>
            </a:r>
            <a:r>
              <a:rPr lang="en-US" b="1" dirty="0" err="1" smtClean="0"/>
              <a:t>m+s</a:t>
            </a:r>
            <a:endParaRPr lang="en-US" b="1" dirty="0" smtClean="0"/>
          </a:p>
          <a:p>
            <a:r>
              <a:rPr lang="en-US" b="1" dirty="0" smtClean="0"/>
              <a:t>This is explained next week about length extension attacks, lets look at that</a:t>
            </a:r>
            <a:endParaRPr lang="en-US" b="1" dirty="0" smtClean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01.09.2024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35700" y="1491610"/>
            <a:ext cx="6211860" cy="31743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62392" y="1626232"/>
            <a:ext cx="5185728" cy="29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36971"/>
            <a:ext cx="11612364" cy="4221804"/>
          </a:xfrm>
        </p:spPr>
        <p:txBody>
          <a:bodyPr/>
          <a:lstStyle/>
          <a:p>
            <a:r>
              <a:rPr lang="en-GB" b="1" dirty="0" smtClean="0"/>
              <a:t>It is time for discussion, applying </a:t>
            </a:r>
            <a:r>
              <a:rPr lang="en-GB" b="1" dirty="0" smtClean="0"/>
              <a:t>hashing </a:t>
            </a:r>
            <a:r>
              <a:rPr lang="en-GB" b="1" dirty="0" smtClean="0"/>
              <a:t>algorithms</a:t>
            </a:r>
            <a:endParaRPr lang="en-GB" b="1" dirty="0" smtClean="0"/>
          </a:p>
          <a:p>
            <a:r>
              <a:rPr lang="en-GB" b="1" dirty="0" smtClean="0">
                <a:sym typeface="Wingdings" panose="05000000000000000000" pitchFamily="2" charset="2"/>
              </a:rPr>
              <a:t>Also we will investigate the Homework 1 exercise !!</a:t>
            </a:r>
            <a:endParaRPr lang="en-GB" b="1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3" action="ppaction://hlinkfile"/>
              </a:rPr>
              <a:t>Lab </a:t>
            </a:r>
            <a:r>
              <a:rPr lang="en-US" dirty="0" err="1">
                <a:hlinkClick r:id="rId3" action="ppaction://hlinkfile"/>
              </a:rPr>
              <a:t>Cryptool</a:t>
            </a:r>
            <a:r>
              <a:rPr lang="en-US" dirty="0">
                <a:hlinkClick r:id="rId3" action="ppaction://hlinkfile"/>
              </a:rPr>
              <a:t> </a:t>
            </a:r>
            <a:r>
              <a:rPr lang="en-US" dirty="0" smtClean="0">
                <a:hlinkClick r:id="rId3" action="ppaction://hlinkfile"/>
              </a:rPr>
              <a:t>2</a:t>
            </a:r>
            <a:endParaRPr lang="en-US" dirty="0" smtClean="0"/>
          </a:p>
          <a:p>
            <a:endParaRPr lang="en-US" dirty="0"/>
          </a:p>
          <a:p>
            <a:pPr marL="252000" lvl="1" indent="0">
              <a:buNone/>
            </a:pPr>
            <a:endParaRPr lang="en-US" dirty="0" smtClean="0"/>
          </a:p>
          <a:p>
            <a:endParaRPr lang="en-US" dirty="0"/>
          </a:p>
          <a:p>
            <a:pPr lvl="1"/>
            <a:r>
              <a:rPr lang="da-DK" b="1" i="1" dirty="0" smtClean="0"/>
              <a:t>Look at details, but don’t loose the overview </a:t>
            </a:r>
            <a:r>
              <a:rPr lang="en-DK" b="1" i="1" dirty="0" smtClean="0">
                <a:sym typeface="Wingdings" panose="05000000000000000000" pitchFamily="2" charset="2"/>
              </a:rPr>
              <a:t></a:t>
            </a:r>
            <a:endParaRPr lang="en-US" b="1" i="1" dirty="0" smtClean="0">
              <a:sym typeface="Wingdings" panose="05000000000000000000" pitchFamily="2" charset="2"/>
            </a:endParaRPr>
          </a:p>
          <a:p>
            <a:pPr lvl="1"/>
            <a:r>
              <a:rPr lang="da-DK" b="1" i="1" dirty="0"/>
              <a:t>Just follow the ”right” track and you find the </a:t>
            </a:r>
            <a:r>
              <a:rPr lang="da-DK" b="1" i="1" dirty="0" smtClean="0"/>
              <a:t>gold</a:t>
            </a:r>
            <a:endParaRPr lang="da-DK" b="1" i="1" dirty="0"/>
          </a:p>
          <a:p>
            <a:pPr lvl="1"/>
            <a:endParaRPr lang="da-DK" b="1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>
              <a:sym typeface="Wingdings" panose="05000000000000000000" pitchFamily="2" charset="2"/>
            </a:endParaRPr>
          </a:p>
          <a:p>
            <a:pPr marL="252000" lvl="1" indent="0">
              <a:buNone/>
            </a:pPr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marL="252000" lvl="1" indent="0">
              <a:buNone/>
            </a:pP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861064" y="2054409"/>
            <a:ext cx="2681632" cy="34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Problems with </a:t>
            </a:r>
            <a:r>
              <a:rPr lang="da-DK" dirty="0" smtClean="0"/>
              <a:t>Integrity and Authentication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Make sure the message/documents (m) has not been changed/tampered</a:t>
            </a:r>
          </a:p>
          <a:p>
            <a:r>
              <a:rPr lang="en-US" b="1" dirty="0" smtClean="0"/>
              <a:t>Make sure sender is sender (Bob) and receiver is receiver (Alice)</a:t>
            </a:r>
            <a:endParaRPr lang="en-US" b="1" dirty="0" smtClean="0"/>
          </a:p>
          <a:p>
            <a:r>
              <a:rPr lang="en-US" b="1" dirty="0" smtClean="0"/>
              <a:t>Lets </a:t>
            </a:r>
            <a:r>
              <a:rPr lang="en-US" b="1" dirty="0"/>
              <a:t>look a little deeper into the problem and </a:t>
            </a:r>
            <a:r>
              <a:rPr lang="en-US" b="1" dirty="0" smtClean="0"/>
              <a:t>solutions</a:t>
            </a:r>
          </a:p>
          <a:p>
            <a:r>
              <a:rPr lang="en-US" b="1" dirty="0" smtClean="0"/>
              <a:t>What we need is a fingerprint/DNA of message/document </a:t>
            </a:r>
          </a:p>
          <a:p>
            <a:r>
              <a:rPr lang="en-US" b="1" dirty="0" smtClean="0"/>
              <a:t>This is done by using a cryptographic hash function (H) </a:t>
            </a:r>
          </a:p>
          <a:p>
            <a:r>
              <a:rPr lang="en-US" b="1" dirty="0" smtClean="0"/>
              <a:t>H produce a</a:t>
            </a:r>
            <a:r>
              <a:rPr lang="en-US" b="1" dirty="0" smtClean="0"/>
              <a:t> hash value H(m)</a:t>
            </a:r>
          </a:p>
          <a:p>
            <a:endParaRPr lang="en-US" b="1" dirty="0" smtClean="0"/>
          </a:p>
          <a:p>
            <a:r>
              <a:rPr lang="en-US" b="1" dirty="0" smtClean="0"/>
              <a:t>Special Issues</a:t>
            </a:r>
          </a:p>
          <a:p>
            <a:r>
              <a:rPr lang="en-US" b="1" dirty="0" smtClean="0"/>
              <a:t>Find a fast and secure hash function, i.e. high security strength</a:t>
            </a:r>
          </a:p>
          <a:p>
            <a:r>
              <a:rPr lang="en-US" b="1" dirty="0" smtClean="0"/>
              <a:t>Length extension attacks</a:t>
            </a:r>
          </a:p>
          <a:p>
            <a:r>
              <a:rPr lang="en-US" b="1" dirty="0" smtClean="0"/>
              <a:t>Playback attacks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61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Strengths of Approved Hash Functions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An </a:t>
            </a:r>
            <a:r>
              <a:rPr lang="en-US" b="1" dirty="0"/>
              <a:t>approved hash function is expected to have the following three properties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pPr lvl="0"/>
            <a:r>
              <a:rPr lang="en-US" b="1" dirty="0"/>
              <a:t>Collision resistance</a:t>
            </a:r>
            <a:r>
              <a:rPr lang="en-US" dirty="0"/>
              <a:t>: It is computationally infeasible to find two different inputs (m1, m2) to the hash function that have the same hash value.</a:t>
            </a:r>
          </a:p>
          <a:p>
            <a:pPr lvl="0"/>
            <a:r>
              <a:rPr lang="en-US" b="1" dirty="0"/>
              <a:t>Preimage resistance</a:t>
            </a:r>
            <a:r>
              <a:rPr lang="en-US" dirty="0"/>
              <a:t>: Given a randomly chosen hash value, it is computationally infeasible to find an input message that hashes to this hash value.</a:t>
            </a:r>
          </a:p>
          <a:p>
            <a:pPr lvl="0"/>
            <a:r>
              <a:rPr lang="en-US" b="1" dirty="0"/>
              <a:t>Second preimage resistance</a:t>
            </a:r>
            <a:r>
              <a:rPr lang="en-US" dirty="0"/>
              <a:t>: It is computationally infeasible to find a second input that has the same hash value as any other specified input.</a:t>
            </a:r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01.09.2024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41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types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endParaRPr lang="en-US" b="1" dirty="0" smtClean="0"/>
          </a:p>
          <a:p>
            <a:pPr fontAlgn="base"/>
            <a:r>
              <a:rPr lang="en-US" b="1" dirty="0" smtClean="0"/>
              <a:t>The </a:t>
            </a:r>
            <a:r>
              <a:rPr lang="en-US" b="1" dirty="0"/>
              <a:t>difference the choice/knowledge of message m1, </a:t>
            </a:r>
            <a:r>
              <a:rPr lang="en-US" b="1" dirty="0" smtClean="0"/>
              <a:t>m2</a:t>
            </a:r>
          </a:p>
          <a:p>
            <a:pPr fontAlgn="base"/>
            <a:endParaRPr lang="en-US" dirty="0"/>
          </a:p>
          <a:p>
            <a:pPr lvl="0" fontAlgn="base"/>
            <a:r>
              <a:rPr lang="en-US" dirty="0"/>
              <a:t>In the first case (collision resistance), the attacker can </a:t>
            </a:r>
            <a:r>
              <a:rPr lang="en-US" b="1" dirty="0"/>
              <a:t>freely choose both messages </a:t>
            </a:r>
            <a:r>
              <a:rPr lang="en-US" dirty="0"/>
              <a:t>m1 and m2, with the only requirement that they are different (and hash to the same value).</a:t>
            </a:r>
          </a:p>
          <a:p>
            <a:pPr lvl="0" fontAlgn="base"/>
            <a:r>
              <a:rPr lang="en-US" dirty="0"/>
              <a:t>In the second case the attacker is handed a random H(m1) value and tries to find m1.</a:t>
            </a:r>
          </a:p>
          <a:p>
            <a:r>
              <a:rPr lang="en-US" dirty="0"/>
              <a:t>In the third case (second preimage resistance), the attacker is </a:t>
            </a:r>
            <a:r>
              <a:rPr lang="en-US" b="1" dirty="0"/>
              <a:t>handed a fixed </a:t>
            </a:r>
            <a:r>
              <a:rPr lang="en-US" dirty="0"/>
              <a:t>m1, H(m1) to which he has to find a different m2 with equal hash. In particular, he </a:t>
            </a:r>
            <a:r>
              <a:rPr lang="en-US" b="1" dirty="0"/>
              <a:t>can't choose </a:t>
            </a:r>
            <a:r>
              <a:rPr lang="en-US" dirty="0"/>
              <a:t>m1.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01.09.2024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63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Hash Function </a:t>
            </a:r>
            <a:r>
              <a:rPr lang="en-US" dirty="0"/>
              <a:t/>
            </a:r>
            <a:br>
              <a:rPr lang="en-US" dirty="0"/>
            </a:br>
            <a:r>
              <a:rPr lang="da-DK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203050"/>
            <a:ext cx="11612364" cy="4539573"/>
          </a:xfrm>
        </p:spPr>
        <p:txBody>
          <a:bodyPr/>
          <a:lstStyle/>
          <a:p>
            <a:r>
              <a:rPr lang="en-US" b="1" dirty="0"/>
              <a:t>Simple Hash function using bit-wise XOR on one </a:t>
            </a:r>
            <a:r>
              <a:rPr lang="en-US" b="1" dirty="0" smtClean="0"/>
              <a:t>block</a:t>
            </a:r>
            <a:endParaRPr lang="en-GB" b="1" i="1" dirty="0" smtClean="0"/>
          </a:p>
          <a:p>
            <a:pPr lvl="1"/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US" b="1" dirty="0" smtClean="0"/>
              <a:t>Improve </a:t>
            </a:r>
            <a:r>
              <a:rPr lang="en-US" b="1" dirty="0"/>
              <a:t>by one bit circular shift after the block has been processed</a:t>
            </a:r>
          </a:p>
          <a:p>
            <a:r>
              <a:rPr lang="en-US" b="1" dirty="0"/>
              <a:t>For each n-bit block of data:</a:t>
            </a:r>
          </a:p>
          <a:p>
            <a:pPr lvl="1"/>
            <a:r>
              <a:rPr lang="en-US" b="1" dirty="0"/>
              <a:t>Rotate the current  hash </a:t>
            </a:r>
            <a:r>
              <a:rPr lang="en-US" b="1" dirty="0" err="1"/>
              <a:t>vqlue</a:t>
            </a:r>
            <a:r>
              <a:rPr lang="en-US" b="1" dirty="0"/>
              <a:t>  to the left by one bit</a:t>
            </a:r>
          </a:p>
          <a:p>
            <a:pPr lvl="1"/>
            <a:r>
              <a:rPr lang="en-US" b="1" dirty="0"/>
              <a:t>XOR the block into that  </a:t>
            </a:r>
            <a:r>
              <a:rPr lang="en-US" b="1" dirty="0" smtClean="0"/>
              <a:t>hash. 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31.08.2024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69170" y="1640518"/>
            <a:ext cx="4710430" cy="29603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942" y="1822286"/>
            <a:ext cx="4018915" cy="25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Hash Function </a:t>
            </a:r>
            <a:r>
              <a:rPr lang="en-US" dirty="0"/>
              <a:t/>
            </a:r>
            <a:br>
              <a:rPr lang="en-US" dirty="0"/>
            </a:br>
            <a:r>
              <a:rPr lang="da-DK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203050"/>
            <a:ext cx="11612364" cy="4539573"/>
          </a:xfrm>
        </p:spPr>
        <p:txBody>
          <a:bodyPr/>
          <a:lstStyle/>
          <a:p>
            <a:r>
              <a:rPr lang="en-US" b="1" dirty="0"/>
              <a:t>Simple Hash function using bit-wise XOR on one </a:t>
            </a:r>
            <a:r>
              <a:rPr lang="en-US" b="1" dirty="0" smtClean="0"/>
              <a:t>block</a:t>
            </a:r>
            <a:endParaRPr lang="en-GB" b="1" i="1" dirty="0" smtClean="0"/>
          </a:p>
          <a:p>
            <a:pPr lvl="1"/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US" b="1" dirty="0" smtClean="0"/>
              <a:t>Improve </a:t>
            </a:r>
            <a:r>
              <a:rPr lang="en-US" b="1" dirty="0"/>
              <a:t>by one bit circular shift after the block has been processed</a:t>
            </a:r>
          </a:p>
          <a:p>
            <a:r>
              <a:rPr lang="en-US" b="1" dirty="0"/>
              <a:t>For each n-bit block of data:</a:t>
            </a:r>
          </a:p>
          <a:p>
            <a:pPr lvl="1"/>
            <a:r>
              <a:rPr lang="en-US" b="1" dirty="0"/>
              <a:t>Rotate the current  hash </a:t>
            </a:r>
            <a:r>
              <a:rPr lang="en-US" b="1" dirty="0" smtClean="0"/>
              <a:t>value  </a:t>
            </a:r>
            <a:r>
              <a:rPr lang="en-US" b="1" dirty="0"/>
              <a:t>to the left by one bit</a:t>
            </a:r>
          </a:p>
          <a:p>
            <a:pPr lvl="1"/>
            <a:r>
              <a:rPr lang="en-US" b="1" dirty="0"/>
              <a:t>XOR the block into that  </a:t>
            </a:r>
            <a:r>
              <a:rPr lang="en-US" b="1" dirty="0" smtClean="0"/>
              <a:t>hash. 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01.09.2024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69170" y="1640518"/>
            <a:ext cx="4710430" cy="29603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942" y="1822286"/>
            <a:ext cx="4018915" cy="25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SHA512 processing on a message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26" y="1287748"/>
            <a:ext cx="11612364" cy="4454991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Message </a:t>
            </a:r>
            <a:r>
              <a:rPr lang="en-US" b="1" dirty="0"/>
              <a:t>M is divided into </a:t>
            </a:r>
            <a:r>
              <a:rPr lang="en-US" b="1" dirty="0" smtClean="0"/>
              <a:t>blocks (M1, M2, </a:t>
            </a:r>
            <a:r>
              <a:rPr lang="en-DK" b="1" dirty="0" smtClean="0"/>
              <a:t>…</a:t>
            </a:r>
            <a:r>
              <a:rPr lang="en-US" b="1" dirty="0" smtClean="0"/>
              <a:t>.) of </a:t>
            </a:r>
            <a:r>
              <a:rPr lang="en-US" b="1" dirty="0"/>
              <a:t>1024 bit </a:t>
            </a:r>
            <a:r>
              <a:rPr lang="en-US" b="1" dirty="0" smtClean="0"/>
              <a:t>length</a:t>
            </a:r>
          </a:p>
          <a:p>
            <a:r>
              <a:rPr lang="en-US" b="1" dirty="0" smtClean="0"/>
              <a:t>The last block is padded by 10000.. to adjust the size</a:t>
            </a:r>
          </a:p>
          <a:p>
            <a:r>
              <a:rPr lang="en-US" b="1" dirty="0" smtClean="0"/>
              <a:t>L is the length of the message 2^128 bit max</a:t>
            </a:r>
          </a:p>
          <a:p>
            <a:r>
              <a:rPr lang="en-US" b="1" dirty="0" smtClean="0"/>
              <a:t>Each block M1..Mn is manipulated by a function F</a:t>
            </a:r>
          </a:p>
          <a:p>
            <a:r>
              <a:rPr lang="en-US" b="1" dirty="0" smtClean="0"/>
              <a:t>Outcome is of F is </a:t>
            </a:r>
            <a:r>
              <a:rPr lang="en-US" b="1" dirty="0"/>
              <a:t>added with previous hash (Hi-1)</a:t>
            </a:r>
          </a:p>
          <a:p>
            <a:r>
              <a:rPr lang="en-US" b="1" dirty="0"/>
              <a:t>+ means word-by-word addition modulus </a:t>
            </a:r>
            <a:r>
              <a:rPr lang="en-US" b="1" dirty="0" smtClean="0"/>
              <a:t>2^64</a:t>
            </a:r>
          </a:p>
          <a:p>
            <a:endParaRPr lang="en-US" b="1" dirty="0"/>
          </a:p>
          <a:p>
            <a:r>
              <a:rPr lang="en-US" b="1" dirty="0" smtClean="0"/>
              <a:t>Final output is the 512 bit message digest a hash value</a:t>
            </a:r>
          </a:p>
          <a:p>
            <a:endParaRPr lang="en-US" b="1" dirty="0"/>
          </a:p>
          <a:p>
            <a:r>
              <a:rPr lang="en-US" b="1" dirty="0" smtClean="0"/>
              <a:t>So </a:t>
            </a:r>
            <a:r>
              <a:rPr lang="en-US" b="1" dirty="0" err="1" smtClean="0"/>
              <a:t>whats</a:t>
            </a:r>
            <a:r>
              <a:rPr lang="en-US" b="1" dirty="0" smtClean="0"/>
              <a:t> inside the function ??</a:t>
            </a:r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01.09.2024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25788" y="3621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043970" y="1581151"/>
            <a:ext cx="4195922" cy="3595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258052" y="1652588"/>
            <a:ext cx="3824286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SHA512 function on one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26" y="1287748"/>
            <a:ext cx="11612364" cy="4454991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Message </a:t>
            </a:r>
            <a:r>
              <a:rPr lang="en-US" b="1" dirty="0"/>
              <a:t>M is divided into </a:t>
            </a:r>
            <a:r>
              <a:rPr lang="en-US" b="1" dirty="0" smtClean="0"/>
              <a:t>blocks (M1, M2, </a:t>
            </a:r>
            <a:r>
              <a:rPr lang="en-DK" b="1" dirty="0" smtClean="0"/>
              <a:t>…</a:t>
            </a:r>
            <a:r>
              <a:rPr lang="en-US" b="1" dirty="0" smtClean="0"/>
              <a:t>.) of </a:t>
            </a:r>
            <a:r>
              <a:rPr lang="en-US" b="1" dirty="0"/>
              <a:t>1024 bit </a:t>
            </a:r>
            <a:r>
              <a:rPr lang="en-US" b="1" dirty="0" smtClean="0"/>
              <a:t>length</a:t>
            </a:r>
          </a:p>
          <a:p>
            <a:r>
              <a:rPr lang="en-US" b="1" dirty="0" smtClean="0"/>
              <a:t>Each block is distributed into 80 words (W0</a:t>
            </a:r>
            <a:r>
              <a:rPr lang="en-DK" b="1" dirty="0" smtClean="0"/>
              <a:t>…</a:t>
            </a:r>
            <a:r>
              <a:rPr lang="en-US" b="1" dirty="0" smtClean="0"/>
              <a:t>W79)</a:t>
            </a:r>
          </a:p>
          <a:p>
            <a:r>
              <a:rPr lang="en-US" b="1" dirty="0" smtClean="0"/>
              <a:t>Copy block (1024) into the first 16 words (16x64=1024) W0..W15</a:t>
            </a:r>
          </a:p>
          <a:p>
            <a:r>
              <a:rPr lang="en-US" b="1" dirty="0" smtClean="0"/>
              <a:t>Extend/manipulate the 16 words into the last W16..W79 </a:t>
            </a:r>
          </a:p>
          <a:p>
            <a:r>
              <a:rPr lang="en-US" b="1" dirty="0" smtClean="0"/>
              <a:t>Previous hash (Hi-1) is placed in registers </a:t>
            </a:r>
            <a:r>
              <a:rPr lang="en-US" b="1" dirty="0" err="1" smtClean="0"/>
              <a:t>abcdef</a:t>
            </a:r>
            <a:r>
              <a:rPr lang="en-US" b="1" dirty="0" smtClean="0"/>
              <a:t> of 64 bit length</a:t>
            </a:r>
          </a:p>
          <a:p>
            <a:r>
              <a:rPr lang="en-US" b="1" dirty="0" smtClean="0"/>
              <a:t>80 rounds is done </a:t>
            </a:r>
          </a:p>
          <a:p>
            <a:r>
              <a:rPr lang="en-US" b="1" dirty="0" smtClean="0"/>
              <a:t>Each round using a constant Ki, a word Wi, </a:t>
            </a:r>
            <a:r>
              <a:rPr lang="en-US" b="1" dirty="0" err="1" smtClean="0"/>
              <a:t>abcdef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/>
              <a:t>A round is a sequence of operations performed multiple times </a:t>
            </a:r>
            <a:endParaRPr lang="en-US" b="1" dirty="0" smtClean="0"/>
          </a:p>
          <a:p>
            <a:pPr lvl="1"/>
            <a:r>
              <a:rPr lang="en-US" b="1" dirty="0" smtClean="0"/>
              <a:t>to </a:t>
            </a:r>
            <a:r>
              <a:rPr lang="en-US" b="1" dirty="0"/>
              <a:t>thoroughly mix up the data until it's unrecognizable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K0..K79 is the fractional cube root of the first 80 primes: 1,2,5,7</a:t>
            </a:r>
            <a:r>
              <a:rPr lang="en-DK" b="1" dirty="0" smtClean="0"/>
              <a:t>…</a:t>
            </a:r>
            <a:endParaRPr lang="en-US" b="1" dirty="0" smtClean="0"/>
          </a:p>
          <a:p>
            <a:r>
              <a:rPr lang="en-US" b="1" dirty="0" smtClean="0"/>
              <a:t>Outcome round 79 is added with previous hash (Hi-1)</a:t>
            </a:r>
          </a:p>
          <a:p>
            <a:r>
              <a:rPr lang="en-US" b="1" dirty="0" smtClean="0"/>
              <a:t>+ means word-by-word addition modulus 2^64</a:t>
            </a:r>
          </a:p>
          <a:p>
            <a:endParaRPr lang="en-US" b="1" dirty="0"/>
          </a:p>
          <a:p>
            <a:r>
              <a:rPr lang="en-US" b="1" dirty="0" smtClean="0"/>
              <a:t>Final output is the 512 bit message digest</a:t>
            </a:r>
          </a:p>
          <a:p>
            <a:r>
              <a:rPr lang="en-US" b="1" dirty="0" smtClean="0"/>
              <a:t>Every bit is a function of all input bits !</a:t>
            </a:r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01.09.2024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25788" y="3621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493000" y="1257585"/>
            <a:ext cx="3311525" cy="4021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636" y="1444478"/>
            <a:ext cx="2704304" cy="36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 algorithms </a:t>
            </a:r>
            <a:r>
              <a:rPr lang="en-US" dirty="0"/>
              <a:t/>
            </a:r>
            <a:br>
              <a:rPr lang="en-US" dirty="0"/>
            </a:br>
            <a:r>
              <a:rPr lang="da-DK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203050"/>
            <a:ext cx="11612364" cy="4539573"/>
          </a:xfrm>
        </p:spPr>
        <p:txBody>
          <a:bodyPr/>
          <a:lstStyle/>
          <a:p>
            <a:r>
              <a:rPr lang="en-US" b="1" dirty="0" smtClean="0"/>
              <a:t>Comparing of SHA parameters</a:t>
            </a:r>
            <a:endParaRPr lang="en-GB" b="1" i="1" dirty="0" smtClean="0"/>
          </a:p>
          <a:p>
            <a:pPr lvl="1"/>
            <a:endParaRPr lang="en-GB" b="1" i="1" dirty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b="1" dirty="0" smtClean="0"/>
          </a:p>
          <a:p>
            <a:r>
              <a:rPr lang="en-US" b="1" dirty="0" smtClean="0"/>
              <a:t>The higher digest size the better security and lower speed</a:t>
            </a:r>
          </a:p>
          <a:p>
            <a:r>
              <a:rPr lang="en-US" b="1" dirty="0" smtClean="0"/>
              <a:t>BUT sensitive to length extension attacks, lets look at that</a:t>
            </a:r>
            <a:endParaRPr lang="en-US" b="1" dirty="0" smtClean="0"/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01.09.2024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69170" y="1640518"/>
            <a:ext cx="5188730" cy="31743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94105" y="1731317"/>
            <a:ext cx="4797108" cy="29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Zealand">
      <a:dk1>
        <a:sysClr val="windowText" lastClr="000000"/>
      </a:dk1>
      <a:lt1>
        <a:sysClr val="window" lastClr="FFFFFF"/>
      </a:lt1>
      <a:dk2>
        <a:srgbClr val="FFF387"/>
      </a:dk2>
      <a:lt2>
        <a:srgbClr val="EBEBEB"/>
      </a:lt2>
      <a:accent1>
        <a:srgbClr val="FFF387"/>
      </a:accent1>
      <a:accent2>
        <a:srgbClr val="FFF9C3"/>
      </a:accent2>
      <a:accent3>
        <a:srgbClr val="404040"/>
      </a:accent3>
      <a:accent4>
        <a:srgbClr val="6C6C6C"/>
      </a:accent4>
      <a:accent5>
        <a:srgbClr val="A6A6A6"/>
      </a:accent5>
      <a:accent6>
        <a:srgbClr val="CFCFCF"/>
      </a:accent6>
      <a:hlink>
        <a:srgbClr val="0000FF"/>
      </a:hlink>
      <a:folHlink>
        <a:srgbClr val="800080"/>
      </a:folHlink>
    </a:clrScheme>
    <a:fontScheme name="Zea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0629529B-D61F-4CA2-8B3F-4CB5ED9AC818}" vid="{CF0482A3-DAA7-4A66-9D05-9D5782D2D78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TemplateConfiguration>{"elementsMetadata":[],"transformationConfigurations":[],"enableDocumentContentUpdater":true,"version":"1.2"}</Templafy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194D2B0AECB742B7E4B8E3B27D9CCF" ma:contentTypeVersion="10" ma:contentTypeDescription="Opret et nyt dokument." ma:contentTypeScope="" ma:versionID="9d9b3eb10a31f6438a32fae849661369">
  <xsd:schema xmlns:xsd="http://www.w3.org/2001/XMLSchema" xmlns:xs="http://www.w3.org/2001/XMLSchema" xmlns:p="http://schemas.microsoft.com/office/2006/metadata/properties" xmlns:ns3="f7b946f2-60cf-4e95-a05f-542cd761d733" xmlns:ns4="106f563f-f301-471e-a8c8-8dbfd02567ff" targetNamespace="http://schemas.microsoft.com/office/2006/metadata/properties" ma:root="true" ma:fieldsID="12e64d066ffb309f0562fc83f0c0cc10" ns3:_="" ns4:_="">
    <xsd:import namespace="f7b946f2-60cf-4e95-a05f-542cd761d733"/>
    <xsd:import namespace="106f563f-f301-471e-a8c8-8dbfd02567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46f2-60cf-4e95-a05f-542cd761d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563f-f301-471e-a8c8-8dbfd0256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29C588-5F38-4EC0-9F5C-9C2879B9564A}">
  <ds:schemaRefs/>
</ds:datastoreItem>
</file>

<file path=customXml/itemProps2.xml><?xml version="1.0" encoding="utf-8"?>
<ds:datastoreItem xmlns:ds="http://schemas.openxmlformats.org/officeDocument/2006/customXml" ds:itemID="{7AB93E18-2430-4118-8FEB-D74D8D3F4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946f2-60cf-4e95-a05f-542cd761d733"/>
    <ds:schemaRef ds:uri="106f563f-f301-471e-a8c8-8dbfd025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15E36-F2C7-4208-B832-C80294E2270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D902525-B31A-4D8B-A89B-20EF1B80AB3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f7b946f2-60cf-4e95-a05f-542cd761d733"/>
    <ds:schemaRef ds:uri="http://schemas.microsoft.com/office/2006/documentManagement/types"/>
    <ds:schemaRef ds:uri="http://schemas.openxmlformats.org/package/2006/metadata/core-properties"/>
    <ds:schemaRef ds:uri="106f563f-f301-471e-a8c8-8dbfd02567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917</Words>
  <Application>Microsoft Office PowerPoint</Application>
  <PresentationFormat>Widescreen</PresentationFormat>
  <Paragraphs>226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Blank</vt:lpstr>
      <vt:lpstr>IT Security Hashing and MAC</vt:lpstr>
      <vt:lpstr>Problems with Integrity and Authentication</vt:lpstr>
      <vt:lpstr>Security Strengths of Approved Hash Functions</vt:lpstr>
      <vt:lpstr>Resistance types</vt:lpstr>
      <vt:lpstr>Simple Hash Function   </vt:lpstr>
      <vt:lpstr>Simple Hash Function   </vt:lpstr>
      <vt:lpstr>SHA512 processing on a message</vt:lpstr>
      <vt:lpstr>SHA512 function on one block</vt:lpstr>
      <vt:lpstr>SHA algorithms   </vt:lpstr>
      <vt:lpstr>MAC Message Authentication Code</vt:lpstr>
      <vt:lpstr>HMAC Hash Message Authentication Code</vt:lpstr>
      <vt:lpstr>HMAC Hash Message Authentication Code  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2020-02-18T22:16:16Z</dcterms:created>
  <dcterms:modified xsi:type="dcterms:W3CDTF">2024-09-01T11:12:18Z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0x010100E4194D2B0AECB742B7E4B8E3B27D9CCF</vt:lpwstr>
  </property>
</Properties>
</file>